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7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1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8084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685800" y="1597823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8" marR="0" lvl="1" indent="-12688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5" marR="0" lvl="3" indent="-12665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2" marR="0" lvl="5" indent="-12642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8" marR="0" lvl="8" indent="-12608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>
  <p:cSld name="Title and Vertical 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 rot="5400000">
            <a:off x="2874750" y="-1217399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1" marR="0" lvl="0" indent="-139691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32" marR="0" lvl="1" indent="-120632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0" marR="0" lvl="2" indent="-8887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59" marR="0" lvl="3" indent="-11425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1424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6" marR="0" lvl="5" indent="-11423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1422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3" marR="0" lvl="7" indent="-11421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1420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>
  <p:cSld name="Vertical Title and 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 rot="5400000">
            <a:off x="6012600" y="771581"/>
            <a:ext cx="3291000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 rot="5400000">
            <a:off x="1821600" y="-1209618"/>
            <a:ext cx="3291000" cy="60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1" marR="0" lvl="0" indent="-139691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32" marR="0" lvl="1" indent="-120632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0" marR="0" lvl="2" indent="-8887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59" marR="0" lvl="3" indent="-11425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1424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6" marR="0" lvl="5" indent="-11423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1422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3" marR="0" lvl="7" indent="-11421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1420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ection title and 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3" name="Shape 8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4200"/>
            </a:lvl1pPr>
            <a:lvl2pPr lvl="1" algn="ctr" rtl="0">
              <a:spcBef>
                <a:spcPts val="0"/>
              </a:spcBef>
              <a:buSzPct val="100000"/>
              <a:defRPr sz="4200"/>
            </a:lvl2pPr>
            <a:lvl3pPr lvl="2" algn="ctr" rtl="0">
              <a:spcBef>
                <a:spcPts val="0"/>
              </a:spcBef>
              <a:buSzPct val="100000"/>
              <a:defRPr sz="4200"/>
            </a:lvl3pPr>
            <a:lvl4pPr lvl="3" algn="ctr" rtl="0">
              <a:spcBef>
                <a:spcPts val="0"/>
              </a:spcBef>
              <a:buSzPct val="100000"/>
              <a:defRPr sz="4200"/>
            </a:lvl4pPr>
            <a:lvl5pPr lvl="4" algn="ctr" rtl="0">
              <a:spcBef>
                <a:spcPts val="0"/>
              </a:spcBef>
              <a:buSzPct val="100000"/>
              <a:defRPr sz="4200"/>
            </a:lvl5pPr>
            <a:lvl6pPr lvl="5" algn="ctr" rtl="0">
              <a:spcBef>
                <a:spcPts val="0"/>
              </a:spcBef>
              <a:buSzPct val="100000"/>
              <a:defRPr sz="4200"/>
            </a:lvl6pPr>
            <a:lvl7pPr lvl="6" algn="ctr" rtl="0">
              <a:spcBef>
                <a:spcPts val="0"/>
              </a:spcBef>
              <a:buSzPct val="100000"/>
              <a:defRPr sz="4200"/>
            </a:lvl7pPr>
            <a:lvl8pPr lvl="7" algn="ctr" rtl="0">
              <a:spcBef>
                <a:spcPts val="0"/>
              </a:spcBef>
              <a:buSzPct val="100000"/>
              <a:defRPr sz="4200"/>
            </a:lvl8pPr>
            <a:lvl9pPr lvl="8" algn="ctr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ECTION_HEADER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Shape 89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90" name="Shape 90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1" marR="0" lvl="0" indent="-139691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32" marR="0" lvl="1" indent="-120632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0" marR="0" lvl="2" indent="-8887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59" marR="0" lvl="3" indent="-11425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1424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6" marR="0" lvl="5" indent="-11423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1422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3" marR="0" lvl="7" indent="-11421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1420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722312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722312" y="2180034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8" marR="0" lvl="1" indent="-12688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5" marR="0" lvl="3" indent="-12665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2" marR="0" lvl="5" indent="-12642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8" marR="0" lvl="8" indent="-12608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>
  <p:cSld name="Two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457200" y="900112"/>
            <a:ext cx="4038600" cy="254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1" marR="0" lvl="0" indent="-165091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32" marR="0" lvl="1" indent="-146032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0" marR="0" lvl="2" indent="-11427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59" marR="0" lvl="3" indent="-126959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949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6" marR="0" lvl="5" indent="-126936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926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3" marR="0" lvl="7" indent="-126913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903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648200" y="900112"/>
            <a:ext cx="4038600" cy="254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1" marR="0" lvl="0" indent="-165091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32" marR="0" lvl="1" indent="-146032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0" marR="0" lvl="2" indent="-11427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59" marR="0" lvl="3" indent="-126959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949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6" marR="0" lvl="5" indent="-126936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926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3" marR="0" lvl="7" indent="-126913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903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>
  <p:cSld name="Comparis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457202" y="1151334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8" marR="0" lvl="1" indent="-12688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5" marR="0" lvl="3" indent="-12665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2" marR="0" lvl="5" indent="-12642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8" marR="0" lvl="8" indent="-12608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57202" y="1631155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1" marR="0" lvl="0" indent="-190491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32" marR="0" lvl="1" indent="-171432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0" marR="0" lvl="2" indent="-12697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59" marR="0" lvl="3" indent="-139659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39649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6" marR="0" lvl="5" indent="-139636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39626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3" marR="0" lvl="7" indent="-139613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39603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3"/>
          </p:nvPr>
        </p:nvSpPr>
        <p:spPr>
          <a:xfrm>
            <a:off x="4645028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8" marR="0" lvl="1" indent="-12688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5" marR="0" lvl="3" indent="-12665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2" marR="0" lvl="5" indent="-12642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8" marR="0" lvl="8" indent="-12608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4"/>
          </p:nvPr>
        </p:nvSpPr>
        <p:spPr>
          <a:xfrm>
            <a:off x="4645028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1" marR="0" lvl="0" indent="-190491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32" marR="0" lvl="1" indent="-171432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0" marR="0" lvl="2" indent="-12697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59" marR="0" lvl="3" indent="-139659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39649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6" marR="0" lvl="5" indent="-139636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39626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3" marR="0" lvl="7" indent="-139613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39603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>
  <p:cSld name="Title 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>
  <p:cSld name="Content with Ca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57204" y="204787"/>
            <a:ext cx="3008399" cy="87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3575051" y="204792"/>
            <a:ext cx="5111699" cy="438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1" marR="0" lvl="0" indent="-139691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32" marR="0" lvl="1" indent="-120632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0" marR="0" lvl="2" indent="-8887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59" marR="0" lvl="3" indent="-11425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1424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6" marR="0" lvl="5" indent="-11423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1422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3" marR="0" lvl="7" indent="-11421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1420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2"/>
          </p:nvPr>
        </p:nvSpPr>
        <p:spPr>
          <a:xfrm>
            <a:off x="457204" y="1076328"/>
            <a:ext cx="3008399" cy="351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8" marR="0" lvl="1" indent="-12688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5" marR="0" lvl="3" indent="-12665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2" marR="0" lvl="5" indent="-12642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8" marR="0" lvl="8" indent="-12608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>
  <p:cSld name="Picture with 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4" name="Shape 64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8" marR="0" lvl="1" indent="-12688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5" marR="0" lvl="3" indent="-12665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2" marR="0" lvl="5" indent="-12642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8" marR="0" lvl="8" indent="-12608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1792288" y="4025507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8" marR="0" lvl="1" indent="-12688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5" marR="0" lvl="3" indent="-12665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2" marR="0" lvl="5" indent="-12642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8" marR="0" lvl="8" indent="-12608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1" marR="0" lvl="0" indent="-139691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32" marR="0" lvl="1" indent="-120632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0" marR="0" lvl="2" indent="-8887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59" marR="0" lvl="3" indent="-11425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1424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6" marR="0" lvl="5" indent="-11423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14226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3" marR="0" lvl="7" indent="-11421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1420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Shape 11" descr="PPT-01.jp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-24000" y="3"/>
            <a:ext cx="9192000" cy="5175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ctrTitle"/>
          </p:nvPr>
        </p:nvSpPr>
        <p:spPr>
          <a:xfrm>
            <a:off x="228600" y="0"/>
            <a:ext cx="7026900" cy="807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000" dirty="0">
                <a:solidFill>
                  <a:schemeClr val="tx1"/>
                </a:solidFill>
              </a:rPr>
              <a:t>Multi-Grained Cascade Forest 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subTitle" idx="1"/>
          </p:nvPr>
        </p:nvSpPr>
        <p:spPr>
          <a:xfrm>
            <a:off x="840475" y="1321012"/>
            <a:ext cx="5165100" cy="12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rgbClr val="000000"/>
                </a:solidFill>
              </a:rPr>
              <a:t>The Next Generation of Forests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715000" y="807300"/>
            <a:ext cx="3904800" cy="35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(MULTI-WHAT NOW?!)</a:t>
            </a:r>
          </a:p>
        </p:txBody>
      </p:sp>
      <p:pic>
        <p:nvPicPr>
          <p:cNvPr id="104" name="Shape 104" descr="rf.jpg"/>
          <p:cNvPicPr preferRelativeResize="0"/>
          <p:nvPr/>
        </p:nvPicPr>
        <p:blipFill rotWithShape="1">
          <a:blip r:embed="rId3">
            <a:alphaModFix/>
          </a:blip>
          <a:srcRect l="6793" t="43003" r="5209" b="6147"/>
          <a:stretch/>
        </p:blipFill>
        <p:spPr>
          <a:xfrm>
            <a:off x="996899" y="2686750"/>
            <a:ext cx="3674624" cy="19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 descr="decisionTree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1625" y="2242450"/>
            <a:ext cx="4045425" cy="259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-50" y="0"/>
            <a:ext cx="9144000" cy="714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000" dirty="0">
                <a:solidFill>
                  <a:schemeClr val="tx1"/>
                </a:solidFill>
              </a:rPr>
              <a:t>Benchmarks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4CA008-E74C-42FE-9DA0-D6112B4A5A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736" t="19869" r="26911" b="62876"/>
          <a:stretch/>
        </p:blipFill>
        <p:spPr>
          <a:xfrm>
            <a:off x="177254" y="802892"/>
            <a:ext cx="3090379" cy="12499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0BE8A9-D2AC-445B-B790-226B12A0D2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64" t="24314" r="57353" b="56284"/>
          <a:stretch/>
        </p:blipFill>
        <p:spPr>
          <a:xfrm>
            <a:off x="177254" y="2240423"/>
            <a:ext cx="3090379" cy="13171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9F7419-EF72-4837-8039-FC6F84EBBE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176" t="17790" r="27648" b="63399"/>
          <a:stretch/>
        </p:blipFill>
        <p:spPr>
          <a:xfrm>
            <a:off x="3416203" y="2307658"/>
            <a:ext cx="3293879" cy="12499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47C1E8-A81E-477C-8567-41F5846F1E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059" t="64574" r="28823" b="16079"/>
          <a:stretch/>
        </p:blipFill>
        <p:spPr>
          <a:xfrm>
            <a:off x="3416203" y="3621872"/>
            <a:ext cx="3257678" cy="13050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B7A200-1758-4647-AAE4-BB3CE80F134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736" t="46000" r="59117" b="34379"/>
          <a:stretch/>
        </p:blipFill>
        <p:spPr>
          <a:xfrm>
            <a:off x="3416203" y="778290"/>
            <a:ext cx="3338212" cy="146507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-50" y="0"/>
            <a:ext cx="9144000" cy="714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000" dirty="0">
                <a:solidFill>
                  <a:schemeClr val="tx1"/>
                </a:solidFill>
              </a:rPr>
              <a:t>Multi-Grained</a:t>
            </a:r>
            <a:r>
              <a:rPr lang="en-US" sz="4000" dirty="0">
                <a:solidFill>
                  <a:schemeClr val="lt1"/>
                </a:solidFill>
              </a:rPr>
              <a:t> Scanning Effect</a:t>
            </a:r>
            <a:endParaRPr lang="en" sz="4000" dirty="0">
              <a:solidFill>
                <a:schemeClr val="l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9BCFBB-7674-4081-AA93-B337292227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23" t="55425" r="57207" b="32549"/>
          <a:stretch/>
        </p:blipFill>
        <p:spPr>
          <a:xfrm>
            <a:off x="1398494" y="2663998"/>
            <a:ext cx="4779842" cy="11161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B65874-9269-4504-B5D8-344C85D63237}"/>
              </a:ext>
            </a:extLst>
          </p:cNvPr>
          <p:cNvSpPr txBox="1"/>
          <p:nvPr/>
        </p:nvSpPr>
        <p:spPr>
          <a:xfrm>
            <a:off x="1008528" y="1290917"/>
            <a:ext cx="552674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Contribution of Multi-Grained Scanning to the overall Deep Forest performance - utilizing special and/or sequential feature relationships in the data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05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457200" y="71125"/>
            <a:ext cx="8229600" cy="651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Challenges in Deep Learning</a:t>
            </a:r>
          </a:p>
        </p:txBody>
      </p:sp>
      <p:sp>
        <p:nvSpPr>
          <p:cNvPr id="111" name="Shape 111"/>
          <p:cNvSpPr/>
          <p:nvPr/>
        </p:nvSpPr>
        <p:spPr>
          <a:xfrm>
            <a:off x="944300" y="1288537"/>
            <a:ext cx="2916900" cy="607800"/>
          </a:xfrm>
          <a:prstGeom prst="homePlate">
            <a:avLst>
              <a:gd name="adj" fmla="val 50000"/>
            </a:avLst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12" name="Shape 112"/>
          <p:cNvSpPr txBox="1">
            <a:spLocks noGrp="1"/>
          </p:cNvSpPr>
          <p:nvPr>
            <p:ph type="body" idx="4294967295"/>
          </p:nvPr>
        </p:nvSpPr>
        <p:spPr>
          <a:xfrm>
            <a:off x="818850" y="1435238"/>
            <a:ext cx="2666400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Challenge 1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4294967295"/>
          </p:nvPr>
        </p:nvSpPr>
        <p:spPr>
          <a:xfrm>
            <a:off x="818850" y="2010750"/>
            <a:ext cx="3664500" cy="285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b="1"/>
              <a:t>Hyper-parameter Tuning</a:t>
            </a:r>
          </a:p>
          <a:p>
            <a:pPr lvl="0" rtl="0">
              <a:spcBef>
                <a:spcPts val="1000"/>
              </a:spcBef>
              <a:spcAft>
                <a:spcPts val="800"/>
              </a:spcAft>
              <a:buNone/>
            </a:pPr>
            <a:r>
              <a:rPr lang="en" sz="1500"/>
              <a:t>“</a:t>
            </a:r>
            <a:r>
              <a:rPr lang="en" sz="1500" i="1"/>
              <a:t>Even when several authors all use convolutional neural networks [LeCun et al., 1998;], they are actually using different learning models due to the convolutional layer structures for example.</a:t>
            </a:r>
            <a:r>
              <a:rPr lang="en" sz="1500"/>
              <a:t>”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/>
              <a:t>   Learning performance depends on </a:t>
            </a:r>
            <a:r>
              <a:rPr lang="en" sz="1600" b="1"/>
              <a:t>careful tuning</a:t>
            </a:r>
            <a:r>
              <a:rPr lang="en" sz="1600"/>
              <a:t> </a:t>
            </a:r>
          </a:p>
        </p:txBody>
      </p:sp>
      <p:sp>
        <p:nvSpPr>
          <p:cNvPr id="114" name="Shape 114"/>
          <p:cNvSpPr/>
          <p:nvPr/>
        </p:nvSpPr>
        <p:spPr>
          <a:xfrm>
            <a:off x="4811025" y="1288550"/>
            <a:ext cx="3073200" cy="6078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body" idx="4294967295"/>
          </p:nvPr>
        </p:nvSpPr>
        <p:spPr>
          <a:xfrm>
            <a:off x="5102400" y="1435250"/>
            <a:ext cx="2487600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Challenge 2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4294967295"/>
          </p:nvPr>
        </p:nvSpPr>
        <p:spPr>
          <a:xfrm>
            <a:off x="4868925" y="2010750"/>
            <a:ext cx="3893100" cy="297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b="1"/>
              <a:t>Amount of Training Data</a:t>
            </a:r>
          </a:p>
          <a:p>
            <a:pPr lvl="0" rtl="0">
              <a:spcBef>
                <a:spcPts val="1000"/>
              </a:spcBef>
              <a:spcAft>
                <a:spcPts val="800"/>
              </a:spcAft>
              <a:buNone/>
            </a:pPr>
            <a:r>
              <a:rPr lang="en" sz="1500"/>
              <a:t>“</a:t>
            </a:r>
            <a:r>
              <a:rPr lang="en" sz="1500" i="1"/>
              <a:t>...it is well known that a huge amount of training data are usually required for training, disabling deep neural networks to be directly applied to tasks with small-scale data.</a:t>
            </a:r>
            <a:r>
              <a:rPr lang="en" sz="1500"/>
              <a:t>”</a:t>
            </a:r>
            <a:r>
              <a:rPr lang="en" sz="1600"/>
              <a:t> </a:t>
            </a:r>
          </a:p>
          <a:p>
            <a:pPr lv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/>
              <a:t>Even in the big data era, many real tasks still lack sufficient amount of labeled data due to high cost of labeling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265500" y="0"/>
            <a:ext cx="4045200" cy="683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Possible Solution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2"/>
          </p:nvPr>
        </p:nvSpPr>
        <p:spPr>
          <a:xfrm>
            <a:off x="96900" y="984300"/>
            <a:ext cx="4382400" cy="245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2300">
                <a:solidFill>
                  <a:schemeClr val="dk1"/>
                </a:solidFill>
              </a:rPr>
              <a:t>Multi-Grained Cascade Forests!</a:t>
            </a:r>
          </a:p>
          <a:p>
            <a:pPr marL="0" lvl="0" indent="-69850" rtl="0">
              <a:spcBef>
                <a:spcPts val="0"/>
              </a:spcBef>
              <a:buClr>
                <a:schemeClr val="dk1"/>
              </a:buClr>
              <a:buSzPct val="47826"/>
              <a:buFont typeface="Arial"/>
              <a:buNone/>
            </a:pPr>
            <a:endParaRPr sz="2300">
              <a:solidFill>
                <a:schemeClr val="dk1"/>
              </a:solidFill>
            </a:endParaRPr>
          </a:p>
          <a:p>
            <a:pPr marL="457200" lvl="0" indent="-3556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2000">
                <a:solidFill>
                  <a:srgbClr val="000000"/>
                </a:solidFill>
              </a:rPr>
              <a:t>Utilize insights from DL</a:t>
            </a:r>
          </a:p>
          <a:p>
            <a:pPr marL="457200" lvl="0" indent="-3556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2000">
                <a:solidFill>
                  <a:srgbClr val="000000"/>
                </a:solidFill>
              </a:rPr>
              <a:t>Require less data volume </a:t>
            </a:r>
          </a:p>
          <a:p>
            <a:pPr marL="457200" lvl="0" indent="-355600" rtl="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" sz="2000">
                <a:solidFill>
                  <a:srgbClr val="000000"/>
                </a:solidFill>
              </a:rPr>
              <a:t>Diminish hyper- parameters space</a:t>
            </a:r>
          </a:p>
          <a:p>
            <a:pPr marL="0" lvl="0" indent="0" rtl="0">
              <a:spcBef>
                <a:spcPts val="0"/>
              </a:spcBef>
              <a:buNone/>
            </a:pPr>
            <a:endParaRPr sz="2300">
              <a:solidFill>
                <a:srgbClr val="000000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2300">
              <a:solidFill>
                <a:srgbClr val="000000"/>
              </a:solidFill>
            </a:endParaRPr>
          </a:p>
        </p:txBody>
      </p:sp>
      <p:pic>
        <p:nvPicPr>
          <p:cNvPr id="123" name="Shape 123" descr="forest-0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5325" y="0"/>
            <a:ext cx="4568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48250" y="67225"/>
            <a:ext cx="9042300" cy="557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400" dirty="0">
                <a:solidFill>
                  <a:schemeClr val="tx1"/>
                </a:solidFill>
              </a:rPr>
              <a:t>Random Forest as a Tree Ensemble (in a nutshell)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body" idx="4294967295"/>
          </p:nvPr>
        </p:nvSpPr>
        <p:spPr>
          <a:xfrm>
            <a:off x="431900" y="1304875"/>
            <a:ext cx="2628900" cy="4614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Example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4294967295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 dirty="0"/>
          </a:p>
          <a:p>
            <a:pPr lvl="0">
              <a:spcBef>
                <a:spcPts val="0"/>
              </a:spcBef>
              <a:buNone/>
            </a:pPr>
            <a:endParaRPr sz="1600" dirty="0"/>
          </a:p>
          <a:p>
            <a:pPr lvl="0">
              <a:spcBef>
                <a:spcPts val="0"/>
              </a:spcBef>
              <a:buNone/>
            </a:pPr>
            <a:endParaRPr sz="1600" dirty="0"/>
          </a:p>
          <a:p>
            <a:pPr lvl="0">
              <a:spcBef>
                <a:spcPts val="0"/>
              </a:spcBef>
              <a:buNone/>
            </a:pPr>
            <a:endParaRPr sz="1600" dirty="0"/>
          </a:p>
          <a:p>
            <a:pPr lvl="0" rtl="0">
              <a:spcBef>
                <a:spcPts val="0"/>
              </a:spcBef>
              <a:buNone/>
            </a:pPr>
            <a:endParaRPr sz="1600" dirty="0"/>
          </a:p>
          <a:p>
            <a:pPr lvl="0">
              <a:spcBef>
                <a:spcPts val="0"/>
              </a:spcBef>
              <a:buNone/>
            </a:pPr>
            <a:r>
              <a:rPr lang="en" sz="1600" dirty="0"/>
              <a:t>How Many Beans in the Jar?</a:t>
            </a:r>
          </a:p>
        </p:txBody>
      </p:sp>
      <p:sp>
        <p:nvSpPr>
          <p:cNvPr id="131" name="Shape 131"/>
          <p:cNvSpPr txBox="1">
            <a:spLocks noGrp="1"/>
          </p:cNvSpPr>
          <p:nvPr>
            <p:ph type="body" idx="4294967295"/>
          </p:nvPr>
        </p:nvSpPr>
        <p:spPr>
          <a:xfrm>
            <a:off x="3324750" y="1304875"/>
            <a:ext cx="2632500" cy="4614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Principles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4294967295"/>
          </p:nvPr>
        </p:nvSpPr>
        <p:spPr>
          <a:xfrm>
            <a:off x="3397400" y="1850300"/>
            <a:ext cx="2478600" cy="279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600" dirty="0"/>
              <a:t>The </a:t>
            </a:r>
            <a:r>
              <a:rPr lang="en" sz="1600" b="1" dirty="0"/>
              <a:t>Law of Large Numbers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600" dirty="0"/>
              <a:t>(Partially) </a:t>
            </a:r>
            <a:r>
              <a:rPr lang="en" sz="1600" b="1" dirty="0"/>
              <a:t>Independent </a:t>
            </a:r>
            <a:r>
              <a:rPr lang="en" sz="1600" dirty="0"/>
              <a:t>Decision Makers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sp>
        <p:nvSpPr>
          <p:cNvPr id="133" name="Shape 133"/>
          <p:cNvSpPr txBox="1">
            <a:spLocks noGrp="1"/>
          </p:cNvSpPr>
          <p:nvPr>
            <p:ph type="body" idx="4294967295"/>
          </p:nvPr>
        </p:nvSpPr>
        <p:spPr>
          <a:xfrm>
            <a:off x="6221150" y="1304875"/>
            <a:ext cx="2632500" cy="4614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Secret Ingredient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4294967295"/>
          </p:nvPr>
        </p:nvSpPr>
        <p:spPr>
          <a:xfrm>
            <a:off x="6286400" y="1850300"/>
            <a:ext cx="2478600" cy="279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30200" rtl="0">
              <a:spcBef>
                <a:spcPts val="0"/>
              </a:spcBef>
              <a:buSzPct val="100000"/>
              <a:buChar char="●"/>
            </a:pPr>
            <a:r>
              <a:rPr lang="en" sz="1600" dirty="0"/>
              <a:t>Randomness in </a:t>
            </a:r>
            <a:r>
              <a:rPr lang="en" sz="1600" b="1" i="1" dirty="0"/>
              <a:t>Samples</a:t>
            </a:r>
            <a:r>
              <a:rPr lang="en" sz="1600" dirty="0"/>
              <a:t> (bootstrap aggregation)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>
              <a:spcBef>
                <a:spcPts val="0"/>
              </a:spcBef>
              <a:buSzPct val="100000"/>
              <a:buChar char="●"/>
            </a:pPr>
            <a:r>
              <a:rPr lang="en" sz="1600" dirty="0"/>
              <a:t>Randomness in </a:t>
            </a:r>
            <a:r>
              <a:rPr lang="en" sz="1600" b="1" i="1" dirty="0"/>
              <a:t>Features</a:t>
            </a:r>
          </a:p>
        </p:txBody>
      </p:sp>
      <p:pic>
        <p:nvPicPr>
          <p:cNvPr id="135" name="Shape 135" descr="JarofBean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338" y="1868023"/>
            <a:ext cx="1075347" cy="1156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AF3E8-0B57-4E92-9D3A-6CB3EBD24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183" y="319190"/>
            <a:ext cx="7859486" cy="551667"/>
          </a:xfrm>
        </p:spPr>
        <p:txBody>
          <a:bodyPr/>
          <a:lstStyle/>
          <a:p>
            <a:r>
              <a:rPr lang="en" dirty="0">
                <a:solidFill>
                  <a:schemeClr val="tx1"/>
                </a:solidFill>
              </a:rPr>
              <a:t>Random Forest as </a:t>
            </a:r>
            <a:r>
              <a:rPr lang="en-US" dirty="0">
                <a:solidFill>
                  <a:schemeClr val="tx1"/>
                </a:solidFill>
              </a:rPr>
              <a:t>Compute Units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121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684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Improvements</a:t>
            </a:r>
          </a:p>
        </p:txBody>
      </p:sp>
      <p:sp>
        <p:nvSpPr>
          <p:cNvPr id="147" name="Shape 147"/>
          <p:cNvSpPr/>
          <p:nvPr/>
        </p:nvSpPr>
        <p:spPr>
          <a:xfrm>
            <a:off x="522050" y="1240287"/>
            <a:ext cx="2916900" cy="607800"/>
          </a:xfrm>
          <a:prstGeom prst="homePlate">
            <a:avLst>
              <a:gd name="adj" fmla="val 50000"/>
            </a:avLst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 txBox="1">
            <a:spLocks noGrp="1"/>
          </p:cNvSpPr>
          <p:nvPr>
            <p:ph type="body" idx="4294967295"/>
          </p:nvPr>
        </p:nvSpPr>
        <p:spPr>
          <a:xfrm>
            <a:off x="522050" y="1386988"/>
            <a:ext cx="2666400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Increasing Diversity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32350" y="2010750"/>
            <a:ext cx="3664500" cy="2853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dirty="0"/>
              <a:t>Combination: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b="1" dirty="0"/>
              <a:t>+ Random Forest 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b="1" dirty="0"/>
              <a:t>+ Complete Random Forest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b="1" dirty="0"/>
              <a:t>+ (Why stop there)?</a:t>
            </a:r>
          </a:p>
        </p:txBody>
      </p:sp>
      <p:sp>
        <p:nvSpPr>
          <p:cNvPr id="150" name="Shape 150"/>
          <p:cNvSpPr/>
          <p:nvPr/>
        </p:nvSpPr>
        <p:spPr>
          <a:xfrm>
            <a:off x="4096850" y="1240300"/>
            <a:ext cx="3085500" cy="607800"/>
          </a:xfrm>
          <a:prstGeom prst="chevron">
            <a:avLst>
              <a:gd name="adj" fmla="val 50000"/>
            </a:avLst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body" idx="4294967295"/>
          </p:nvPr>
        </p:nvSpPr>
        <p:spPr>
          <a:xfrm>
            <a:off x="4594525" y="1387000"/>
            <a:ext cx="2257200" cy="314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Stacking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body" idx="4294967295"/>
          </p:nvPr>
        </p:nvSpPr>
        <p:spPr>
          <a:xfrm>
            <a:off x="4096850" y="2010750"/>
            <a:ext cx="3893100" cy="297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b="1" dirty="0"/>
              <a:t>Increasing Feature Space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600" b="1" dirty="0"/>
              <a:t>Using Outputs as Inputs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457200" y="67226"/>
            <a:ext cx="8229600" cy="627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The Role of Diversity</a:t>
            </a:r>
          </a:p>
        </p:txBody>
      </p:sp>
      <p:pic>
        <p:nvPicPr>
          <p:cNvPr id="158" name="Shape 158" descr="MGforests.png"/>
          <p:cNvPicPr preferRelativeResize="0"/>
          <p:nvPr/>
        </p:nvPicPr>
        <p:blipFill rotWithShape="1">
          <a:blip r:embed="rId3">
            <a:alphaModFix/>
          </a:blip>
          <a:srcRect r="66898" b="41927"/>
          <a:stretch/>
        </p:blipFill>
        <p:spPr>
          <a:xfrm>
            <a:off x="201625" y="1169200"/>
            <a:ext cx="4495901" cy="288927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Shape 159"/>
          <p:cNvSpPr txBox="1"/>
          <p:nvPr/>
        </p:nvSpPr>
        <p:spPr>
          <a:xfrm>
            <a:off x="5037350" y="1119375"/>
            <a:ext cx="2354700" cy="336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i="1" u="sng"/>
              <a:t>Diversity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In each level of the deep forest there are </a:t>
            </a:r>
            <a:r>
              <a:rPr lang="en" b="1"/>
              <a:t>Random Forests</a:t>
            </a:r>
            <a:r>
              <a:rPr lang="en"/>
              <a:t> and </a:t>
            </a:r>
            <a:r>
              <a:rPr lang="en" b="1">
                <a:solidFill>
                  <a:srgbClr val="0000FF"/>
                </a:solidFill>
              </a:rPr>
              <a:t>Completely Random Forests</a:t>
            </a:r>
            <a:r>
              <a:rPr lang="en"/>
              <a:t>.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endParaRPr b="1"/>
          </a:p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 u="sng"/>
              <a:t>Stacking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/>
              <a:t>Predictions</a:t>
            </a:r>
            <a:r>
              <a:rPr lang="en"/>
              <a:t> from </a:t>
            </a:r>
            <a:r>
              <a:rPr lang="en" i="1"/>
              <a:t>Level 1</a:t>
            </a:r>
            <a:r>
              <a:rPr lang="en"/>
              <a:t> are </a:t>
            </a:r>
            <a:r>
              <a:rPr lang="en" b="1">
                <a:solidFill>
                  <a:srgbClr val="FF0000"/>
                </a:solidFill>
              </a:rPr>
              <a:t>Features </a:t>
            </a:r>
            <a:r>
              <a:rPr lang="en"/>
              <a:t>for the learners of </a:t>
            </a:r>
            <a:r>
              <a:rPr lang="en" i="1"/>
              <a:t>Level 2</a:t>
            </a:r>
            <a:r>
              <a:rPr lang="en"/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457200" y="67226"/>
            <a:ext cx="8229600" cy="627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Feature Relationships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618050" y="974300"/>
            <a:ext cx="2922600" cy="296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800" b="1" u="sng"/>
          </a:p>
          <a:p>
            <a:pPr lvl="0">
              <a:spcBef>
                <a:spcPts val="0"/>
              </a:spcBef>
              <a:buNone/>
            </a:pPr>
            <a:endParaRPr sz="1800"/>
          </a:p>
          <a:p>
            <a:pPr lvl="0">
              <a:spcBef>
                <a:spcPts val="0"/>
              </a:spcBef>
              <a:buNone/>
            </a:pPr>
            <a:r>
              <a:rPr lang="en" sz="1600"/>
              <a:t>Spatial relationships among the raw pixels (images)</a:t>
            </a:r>
          </a:p>
          <a:p>
            <a:pPr lvl="0">
              <a:spcBef>
                <a:spcPts val="0"/>
              </a:spcBef>
              <a:buNone/>
            </a:pPr>
            <a:endParaRPr sz="1800"/>
          </a:p>
          <a:p>
            <a:pPr lvl="0">
              <a:spcBef>
                <a:spcPts val="0"/>
              </a:spcBef>
              <a:buNone/>
            </a:pPr>
            <a:endParaRPr sz="1800"/>
          </a:p>
          <a:p>
            <a:pPr lvl="0">
              <a:spcBef>
                <a:spcPts val="0"/>
              </a:spcBef>
              <a:buNone/>
            </a:pPr>
            <a:endParaRPr sz="1800"/>
          </a:p>
          <a:p>
            <a:pPr lvl="0">
              <a:spcBef>
                <a:spcPts val="0"/>
              </a:spcBef>
              <a:buNone/>
            </a:pPr>
            <a:r>
              <a:rPr lang="en" sz="1600"/>
              <a:t>Sequential Relationships between the features (text)</a:t>
            </a:r>
          </a:p>
        </p:txBody>
      </p:sp>
      <p:sp>
        <p:nvSpPr>
          <p:cNvPr id="166" name="Shape 166"/>
          <p:cNvSpPr/>
          <p:nvPr/>
        </p:nvSpPr>
        <p:spPr>
          <a:xfrm>
            <a:off x="668725" y="1047575"/>
            <a:ext cx="1719600" cy="414900"/>
          </a:xfrm>
          <a:prstGeom prst="homePlate">
            <a:avLst>
              <a:gd name="adj" fmla="val 50000"/>
            </a:avLst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b="1">
                <a:solidFill>
                  <a:schemeClr val="lt1"/>
                </a:solidFill>
              </a:rPr>
              <a:t>CNN</a:t>
            </a:r>
          </a:p>
        </p:txBody>
      </p:sp>
      <p:sp>
        <p:nvSpPr>
          <p:cNvPr id="167" name="Shape 167"/>
          <p:cNvSpPr/>
          <p:nvPr/>
        </p:nvSpPr>
        <p:spPr>
          <a:xfrm>
            <a:off x="668725" y="2446550"/>
            <a:ext cx="1719600" cy="414900"/>
          </a:xfrm>
          <a:prstGeom prst="homePlate">
            <a:avLst>
              <a:gd name="adj" fmla="val 50000"/>
            </a:avLst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chemeClr val="lt1"/>
                </a:solidFill>
              </a:rPr>
              <a:t>RNN</a:t>
            </a:r>
          </a:p>
        </p:txBody>
      </p:sp>
      <p:sp>
        <p:nvSpPr>
          <p:cNvPr id="168" name="Shape 168"/>
          <p:cNvSpPr txBox="1"/>
          <p:nvPr/>
        </p:nvSpPr>
        <p:spPr>
          <a:xfrm>
            <a:off x="4158800" y="974300"/>
            <a:ext cx="2734200" cy="32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 sz="1600" b="1"/>
              <a:t>Sliding Window</a:t>
            </a:r>
            <a:r>
              <a:rPr lang="en" sz="1600"/>
              <a:t>: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330200" rtl="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1600"/>
              <a:t>Generate Instances using subsample of features</a:t>
            </a:r>
          </a:p>
          <a:p>
            <a:pPr marL="457200" lvl="0" indent="-330200" rtl="0">
              <a:spcBef>
                <a:spcPts val="0"/>
              </a:spcBef>
              <a:spcAft>
                <a:spcPts val="1000"/>
              </a:spcAft>
              <a:buSzPct val="100000"/>
              <a:buChar char="●"/>
            </a:pPr>
            <a:r>
              <a:rPr lang="en" sz="1600"/>
              <a:t>Relationship between features is learned via deep forest architecture</a:t>
            </a:r>
          </a:p>
        </p:txBody>
      </p:sp>
      <p:sp>
        <p:nvSpPr>
          <p:cNvPr id="169" name="Shape 169"/>
          <p:cNvSpPr/>
          <p:nvPr/>
        </p:nvSpPr>
        <p:spPr>
          <a:xfrm>
            <a:off x="4204725" y="1047575"/>
            <a:ext cx="1719600" cy="414900"/>
          </a:xfrm>
          <a:prstGeom prst="homePlate">
            <a:avLst>
              <a:gd name="adj" fmla="val 50000"/>
            </a:avLst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lIns="121875" tIns="121875" rIns="121875" bIns="1218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>
                <a:solidFill>
                  <a:schemeClr val="lt1"/>
                </a:solidFill>
              </a:rPr>
              <a:t>Deep Forest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 descr="MGforests.png"/>
          <p:cNvPicPr preferRelativeResize="0"/>
          <p:nvPr/>
        </p:nvPicPr>
        <p:blipFill rotWithShape="1">
          <a:blip r:embed="rId3">
            <a:alphaModFix/>
          </a:blip>
          <a:srcRect l="34935" t="11482" r="34175" b="45959"/>
          <a:stretch/>
        </p:blipFill>
        <p:spPr>
          <a:xfrm>
            <a:off x="4694425" y="2230324"/>
            <a:ext cx="4275123" cy="171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-50" y="0"/>
            <a:ext cx="9144000" cy="714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000" dirty="0">
                <a:solidFill>
                  <a:schemeClr val="tx1"/>
                </a:solidFill>
              </a:rPr>
              <a:t>Multi-Grained Scanning</a:t>
            </a:r>
          </a:p>
        </p:txBody>
      </p:sp>
      <p:pic>
        <p:nvPicPr>
          <p:cNvPr id="176" name="Shape 176" descr="deepForestOverview.png"/>
          <p:cNvPicPr preferRelativeResize="0"/>
          <p:nvPr/>
        </p:nvPicPr>
        <p:blipFill rotWithShape="1">
          <a:blip r:embed="rId4">
            <a:alphaModFix/>
          </a:blip>
          <a:srcRect l="13822" t="28371" r="49306" b="19107"/>
          <a:stretch/>
        </p:blipFill>
        <p:spPr>
          <a:xfrm>
            <a:off x="127725" y="949350"/>
            <a:ext cx="4491152" cy="30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105</TotalTime>
  <Words>317</Words>
  <Application>Microsoft Office PowerPoint</Application>
  <PresentationFormat>On-screen Show (16:9)</PresentationFormat>
  <Paragraphs>72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Roboto</vt:lpstr>
      <vt:lpstr>Calibri</vt:lpstr>
      <vt:lpstr>Office Theme</vt:lpstr>
      <vt:lpstr>Multi-Grained Cascade Forest </vt:lpstr>
      <vt:lpstr>Challenges in Deep Learning</vt:lpstr>
      <vt:lpstr>Possible Solution</vt:lpstr>
      <vt:lpstr>Random Forest as a Tree Ensemble (in a nutshell)</vt:lpstr>
      <vt:lpstr>Random Forest as Compute Units</vt:lpstr>
      <vt:lpstr>Improvements</vt:lpstr>
      <vt:lpstr>The Role of Diversity</vt:lpstr>
      <vt:lpstr>Feature Relationships</vt:lpstr>
      <vt:lpstr>Multi-Grained Scanning</vt:lpstr>
      <vt:lpstr>Benchmarks</vt:lpstr>
      <vt:lpstr>Multi-Grained Scanning Effect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Multi-Grained Cascade Forest</dc:title>
  <dc:creator>shaul</dc:creator>
  <cp:lastModifiedBy>Shaul Abergil</cp:lastModifiedBy>
  <cp:revision>6</cp:revision>
  <dcterms:modified xsi:type="dcterms:W3CDTF">2017-09-22T23:06:11Z</dcterms:modified>
</cp:coreProperties>
</file>